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7" r:id="rId4"/>
    <p:sldId id="272" r:id="rId5"/>
    <p:sldId id="264" r:id="rId6"/>
    <p:sldId id="263" r:id="rId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5" autoAdjust="0"/>
    <p:restoredTop sz="94660"/>
  </p:normalViewPr>
  <p:slideViewPr>
    <p:cSldViewPr snapToGrid="0">
      <p:cViewPr varScale="1">
        <p:scale>
          <a:sx n="145" d="100"/>
          <a:sy n="145" d="100"/>
        </p:scale>
        <p:origin x="116"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4AC21D-5AA0-08C7-CDE4-2E68B88A61D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A8C52162-AEFA-18A8-128A-6951CA118F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ECB3323D-F592-DB75-8726-0F5277080F4C}"/>
              </a:ext>
            </a:extLst>
          </p:cNvPr>
          <p:cNvSpPr>
            <a:spLocks noGrp="1"/>
          </p:cNvSpPr>
          <p:nvPr>
            <p:ph type="dt" sz="half" idx="10"/>
          </p:nvPr>
        </p:nvSpPr>
        <p:spPr/>
        <p:txBody>
          <a:bodyPr/>
          <a:lstStyle/>
          <a:p>
            <a:fld id="{8C381089-E25E-44EB-819F-9F7ED386452A}" type="datetimeFigureOut">
              <a:rPr lang="de-DE" smtClean="0"/>
              <a:t>01. Mrz. 2025</a:t>
            </a:fld>
            <a:endParaRPr lang="de-DE"/>
          </a:p>
        </p:txBody>
      </p:sp>
      <p:sp>
        <p:nvSpPr>
          <p:cNvPr id="5" name="Fußzeilenplatzhalter 4">
            <a:extLst>
              <a:ext uri="{FF2B5EF4-FFF2-40B4-BE49-F238E27FC236}">
                <a16:creationId xmlns:a16="http://schemas.microsoft.com/office/drawing/2014/main" id="{ED50844C-EB90-3E6E-6924-CE409A0EE7C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32DD14-4267-E638-7C2B-F02CD5EE4A5E}"/>
              </a:ext>
            </a:extLst>
          </p:cNvPr>
          <p:cNvSpPr>
            <a:spLocks noGrp="1"/>
          </p:cNvSpPr>
          <p:nvPr>
            <p:ph type="sldNum" sz="quarter" idx="12"/>
          </p:nvPr>
        </p:nvSpPr>
        <p:spPr/>
        <p:txBody>
          <a:bodyPr/>
          <a:lstStyle/>
          <a:p>
            <a:fld id="{7D9EA395-05C5-4F86-BF83-837D827ACF04}" type="slidenum">
              <a:rPr lang="de-DE" smtClean="0"/>
              <a:t>‹Nr.›</a:t>
            </a:fld>
            <a:endParaRPr lang="de-DE"/>
          </a:p>
        </p:txBody>
      </p:sp>
    </p:spTree>
    <p:extLst>
      <p:ext uri="{BB962C8B-B14F-4D97-AF65-F5344CB8AC3E}">
        <p14:creationId xmlns:p14="http://schemas.microsoft.com/office/powerpoint/2010/main" val="3738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CA8FBA-7D7C-4002-40D7-3D2D93B2E33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46797C2-F3DC-C504-32F7-0C413B709F9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1AFFE16-D3AE-86AF-A29C-306EE771BD43}"/>
              </a:ext>
            </a:extLst>
          </p:cNvPr>
          <p:cNvSpPr>
            <a:spLocks noGrp="1"/>
          </p:cNvSpPr>
          <p:nvPr>
            <p:ph type="dt" sz="half" idx="10"/>
          </p:nvPr>
        </p:nvSpPr>
        <p:spPr/>
        <p:txBody>
          <a:bodyPr/>
          <a:lstStyle/>
          <a:p>
            <a:fld id="{8C381089-E25E-44EB-819F-9F7ED386452A}" type="datetimeFigureOut">
              <a:rPr lang="de-DE" smtClean="0"/>
              <a:t>01. Mrz. 2025</a:t>
            </a:fld>
            <a:endParaRPr lang="de-DE"/>
          </a:p>
        </p:txBody>
      </p:sp>
      <p:sp>
        <p:nvSpPr>
          <p:cNvPr id="5" name="Fußzeilenplatzhalter 4">
            <a:extLst>
              <a:ext uri="{FF2B5EF4-FFF2-40B4-BE49-F238E27FC236}">
                <a16:creationId xmlns:a16="http://schemas.microsoft.com/office/drawing/2014/main" id="{B57DF8B5-20EE-34C3-C645-C59F0392651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15C5268-4FB4-9502-810B-268FFC4C9B12}"/>
              </a:ext>
            </a:extLst>
          </p:cNvPr>
          <p:cNvSpPr>
            <a:spLocks noGrp="1"/>
          </p:cNvSpPr>
          <p:nvPr>
            <p:ph type="sldNum" sz="quarter" idx="12"/>
          </p:nvPr>
        </p:nvSpPr>
        <p:spPr/>
        <p:txBody>
          <a:bodyPr/>
          <a:lstStyle/>
          <a:p>
            <a:fld id="{7D9EA395-05C5-4F86-BF83-837D827ACF04}" type="slidenum">
              <a:rPr lang="de-DE" smtClean="0"/>
              <a:t>‹Nr.›</a:t>
            </a:fld>
            <a:endParaRPr lang="de-DE"/>
          </a:p>
        </p:txBody>
      </p:sp>
    </p:spTree>
    <p:extLst>
      <p:ext uri="{BB962C8B-B14F-4D97-AF65-F5344CB8AC3E}">
        <p14:creationId xmlns:p14="http://schemas.microsoft.com/office/powerpoint/2010/main" val="604221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C30D9A-0315-330C-C46D-8789D88F19F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D017C2B0-D785-8BC7-7906-5117ED2ED3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A32D3DE-C213-DBCA-D0B8-0189C88FA11D}"/>
              </a:ext>
            </a:extLst>
          </p:cNvPr>
          <p:cNvSpPr>
            <a:spLocks noGrp="1"/>
          </p:cNvSpPr>
          <p:nvPr>
            <p:ph type="dt" sz="half" idx="10"/>
          </p:nvPr>
        </p:nvSpPr>
        <p:spPr/>
        <p:txBody>
          <a:bodyPr/>
          <a:lstStyle/>
          <a:p>
            <a:fld id="{8C381089-E25E-44EB-819F-9F7ED386452A}" type="datetimeFigureOut">
              <a:rPr lang="de-DE" smtClean="0"/>
              <a:t>01. Mrz. 2025</a:t>
            </a:fld>
            <a:endParaRPr lang="de-DE"/>
          </a:p>
        </p:txBody>
      </p:sp>
      <p:sp>
        <p:nvSpPr>
          <p:cNvPr id="5" name="Fußzeilenplatzhalter 4">
            <a:extLst>
              <a:ext uri="{FF2B5EF4-FFF2-40B4-BE49-F238E27FC236}">
                <a16:creationId xmlns:a16="http://schemas.microsoft.com/office/drawing/2014/main" id="{36B0B516-50D5-0B49-63EA-540246F6228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B9969E2-0336-5761-A202-FEC7E7C0B69D}"/>
              </a:ext>
            </a:extLst>
          </p:cNvPr>
          <p:cNvSpPr>
            <a:spLocks noGrp="1"/>
          </p:cNvSpPr>
          <p:nvPr>
            <p:ph type="sldNum" sz="quarter" idx="12"/>
          </p:nvPr>
        </p:nvSpPr>
        <p:spPr/>
        <p:txBody>
          <a:bodyPr/>
          <a:lstStyle/>
          <a:p>
            <a:fld id="{7D9EA395-05C5-4F86-BF83-837D827ACF04}" type="slidenum">
              <a:rPr lang="de-DE" smtClean="0"/>
              <a:t>‹Nr.›</a:t>
            </a:fld>
            <a:endParaRPr lang="de-DE"/>
          </a:p>
        </p:txBody>
      </p:sp>
    </p:spTree>
    <p:extLst>
      <p:ext uri="{BB962C8B-B14F-4D97-AF65-F5344CB8AC3E}">
        <p14:creationId xmlns:p14="http://schemas.microsoft.com/office/powerpoint/2010/main" val="1248343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8DA5B1-86D7-1A74-D421-CD243F223C8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C73E3D1-6C3A-9904-D68D-E934B2EAA31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D45C32AA-678C-88E3-D939-32BD09B80A3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7C11E76-CBF0-427C-5196-0816BC001242}"/>
              </a:ext>
            </a:extLst>
          </p:cNvPr>
          <p:cNvSpPr>
            <a:spLocks noGrp="1"/>
          </p:cNvSpPr>
          <p:nvPr>
            <p:ph type="dt" sz="half" idx="10"/>
          </p:nvPr>
        </p:nvSpPr>
        <p:spPr/>
        <p:txBody>
          <a:bodyPr/>
          <a:lstStyle/>
          <a:p>
            <a:fld id="{8C381089-E25E-44EB-819F-9F7ED386452A}" type="datetimeFigureOut">
              <a:rPr lang="de-DE" smtClean="0"/>
              <a:t>01. Mrz. 2025</a:t>
            </a:fld>
            <a:endParaRPr lang="de-DE"/>
          </a:p>
        </p:txBody>
      </p:sp>
      <p:sp>
        <p:nvSpPr>
          <p:cNvPr id="6" name="Fußzeilenplatzhalter 5">
            <a:extLst>
              <a:ext uri="{FF2B5EF4-FFF2-40B4-BE49-F238E27FC236}">
                <a16:creationId xmlns:a16="http://schemas.microsoft.com/office/drawing/2014/main" id="{5CA85FA0-4674-A139-D438-CCA3667B78C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56372C0-2078-7117-A0BE-9DC32707E6FD}"/>
              </a:ext>
            </a:extLst>
          </p:cNvPr>
          <p:cNvSpPr>
            <a:spLocks noGrp="1"/>
          </p:cNvSpPr>
          <p:nvPr>
            <p:ph type="sldNum" sz="quarter" idx="12"/>
          </p:nvPr>
        </p:nvSpPr>
        <p:spPr/>
        <p:txBody>
          <a:bodyPr/>
          <a:lstStyle/>
          <a:p>
            <a:fld id="{7D9EA395-05C5-4F86-BF83-837D827ACF04}" type="slidenum">
              <a:rPr lang="de-DE" smtClean="0"/>
              <a:t>‹Nr.›</a:t>
            </a:fld>
            <a:endParaRPr lang="de-DE"/>
          </a:p>
        </p:txBody>
      </p:sp>
    </p:spTree>
    <p:extLst>
      <p:ext uri="{BB962C8B-B14F-4D97-AF65-F5344CB8AC3E}">
        <p14:creationId xmlns:p14="http://schemas.microsoft.com/office/powerpoint/2010/main" val="2465987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A79EAA-D7A4-2EB6-7E70-BF657F90D5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4F53F5EB-8788-BCDB-D87A-0A3AA2D5E0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B3512CC-2FF9-C79E-322D-29523F8CC804}"/>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FE36C446-C044-C3CC-B94A-2D4BEC184C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DFBCCB38-7ECD-CFD4-B20A-3894DDC31716}"/>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2C3EC34-F171-24D9-CAC9-D0274C1D9D6B}"/>
              </a:ext>
            </a:extLst>
          </p:cNvPr>
          <p:cNvSpPr>
            <a:spLocks noGrp="1"/>
          </p:cNvSpPr>
          <p:nvPr>
            <p:ph type="dt" sz="half" idx="10"/>
          </p:nvPr>
        </p:nvSpPr>
        <p:spPr/>
        <p:txBody>
          <a:bodyPr/>
          <a:lstStyle/>
          <a:p>
            <a:fld id="{8C381089-E25E-44EB-819F-9F7ED386452A}" type="datetimeFigureOut">
              <a:rPr lang="de-DE" smtClean="0"/>
              <a:t>01. Mrz. 2025</a:t>
            </a:fld>
            <a:endParaRPr lang="de-DE"/>
          </a:p>
        </p:txBody>
      </p:sp>
      <p:sp>
        <p:nvSpPr>
          <p:cNvPr id="8" name="Fußzeilenplatzhalter 7">
            <a:extLst>
              <a:ext uri="{FF2B5EF4-FFF2-40B4-BE49-F238E27FC236}">
                <a16:creationId xmlns:a16="http://schemas.microsoft.com/office/drawing/2014/main" id="{D034168A-C4DC-E2EA-0BD2-D3B7971567A6}"/>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F006148F-8D06-3805-3C03-C59ACCC476C0}"/>
              </a:ext>
            </a:extLst>
          </p:cNvPr>
          <p:cNvSpPr>
            <a:spLocks noGrp="1"/>
          </p:cNvSpPr>
          <p:nvPr>
            <p:ph type="sldNum" sz="quarter" idx="12"/>
          </p:nvPr>
        </p:nvSpPr>
        <p:spPr/>
        <p:txBody>
          <a:bodyPr/>
          <a:lstStyle/>
          <a:p>
            <a:fld id="{7D9EA395-05C5-4F86-BF83-837D827ACF04}" type="slidenum">
              <a:rPr lang="de-DE" smtClean="0"/>
              <a:t>‹Nr.›</a:t>
            </a:fld>
            <a:endParaRPr lang="de-DE"/>
          </a:p>
        </p:txBody>
      </p:sp>
    </p:spTree>
    <p:extLst>
      <p:ext uri="{BB962C8B-B14F-4D97-AF65-F5344CB8AC3E}">
        <p14:creationId xmlns:p14="http://schemas.microsoft.com/office/powerpoint/2010/main" val="4242015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77BFC2-3150-FFC2-59E6-29E2B509FA74}"/>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D38CF502-687C-9973-DDA5-E61AE70757BC}"/>
              </a:ext>
            </a:extLst>
          </p:cNvPr>
          <p:cNvSpPr>
            <a:spLocks noGrp="1"/>
          </p:cNvSpPr>
          <p:nvPr>
            <p:ph type="dt" sz="half" idx="10"/>
          </p:nvPr>
        </p:nvSpPr>
        <p:spPr/>
        <p:txBody>
          <a:bodyPr/>
          <a:lstStyle/>
          <a:p>
            <a:fld id="{8C381089-E25E-44EB-819F-9F7ED386452A}" type="datetimeFigureOut">
              <a:rPr lang="de-DE" smtClean="0"/>
              <a:t>01. Mrz. 2025</a:t>
            </a:fld>
            <a:endParaRPr lang="de-DE"/>
          </a:p>
        </p:txBody>
      </p:sp>
      <p:sp>
        <p:nvSpPr>
          <p:cNvPr id="4" name="Fußzeilenplatzhalter 3">
            <a:extLst>
              <a:ext uri="{FF2B5EF4-FFF2-40B4-BE49-F238E27FC236}">
                <a16:creationId xmlns:a16="http://schemas.microsoft.com/office/drawing/2014/main" id="{0C507ADD-F67C-84D6-A8EA-A23C3B57DDA6}"/>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CA84E1EB-DB10-333F-BB5F-79E58955AD12}"/>
              </a:ext>
            </a:extLst>
          </p:cNvPr>
          <p:cNvSpPr>
            <a:spLocks noGrp="1"/>
          </p:cNvSpPr>
          <p:nvPr>
            <p:ph type="sldNum" sz="quarter" idx="12"/>
          </p:nvPr>
        </p:nvSpPr>
        <p:spPr/>
        <p:txBody>
          <a:bodyPr/>
          <a:lstStyle/>
          <a:p>
            <a:fld id="{7D9EA395-05C5-4F86-BF83-837D827ACF04}" type="slidenum">
              <a:rPr lang="de-DE" smtClean="0"/>
              <a:t>‹Nr.›</a:t>
            </a:fld>
            <a:endParaRPr lang="de-DE"/>
          </a:p>
        </p:txBody>
      </p:sp>
    </p:spTree>
    <p:extLst>
      <p:ext uri="{BB962C8B-B14F-4D97-AF65-F5344CB8AC3E}">
        <p14:creationId xmlns:p14="http://schemas.microsoft.com/office/powerpoint/2010/main" val="2577820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71807CE-7D5A-D1B4-9338-9D3F9A4AF94E}"/>
              </a:ext>
            </a:extLst>
          </p:cNvPr>
          <p:cNvSpPr>
            <a:spLocks noGrp="1"/>
          </p:cNvSpPr>
          <p:nvPr>
            <p:ph type="dt" sz="half" idx="10"/>
          </p:nvPr>
        </p:nvSpPr>
        <p:spPr/>
        <p:txBody>
          <a:bodyPr/>
          <a:lstStyle/>
          <a:p>
            <a:fld id="{8C381089-E25E-44EB-819F-9F7ED386452A}" type="datetimeFigureOut">
              <a:rPr lang="de-DE" smtClean="0"/>
              <a:t>01. Mrz. 2025</a:t>
            </a:fld>
            <a:endParaRPr lang="de-DE"/>
          </a:p>
        </p:txBody>
      </p:sp>
      <p:sp>
        <p:nvSpPr>
          <p:cNvPr id="3" name="Fußzeilenplatzhalter 2">
            <a:extLst>
              <a:ext uri="{FF2B5EF4-FFF2-40B4-BE49-F238E27FC236}">
                <a16:creationId xmlns:a16="http://schemas.microsoft.com/office/drawing/2014/main" id="{432636E7-2016-AB88-24CC-107094FED799}"/>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A3185FB6-333B-BBCF-FC3B-DBF10DFEBCBD}"/>
              </a:ext>
            </a:extLst>
          </p:cNvPr>
          <p:cNvSpPr>
            <a:spLocks noGrp="1"/>
          </p:cNvSpPr>
          <p:nvPr>
            <p:ph type="sldNum" sz="quarter" idx="12"/>
          </p:nvPr>
        </p:nvSpPr>
        <p:spPr/>
        <p:txBody>
          <a:bodyPr/>
          <a:lstStyle/>
          <a:p>
            <a:fld id="{7D9EA395-05C5-4F86-BF83-837D827ACF04}" type="slidenum">
              <a:rPr lang="de-DE" smtClean="0"/>
              <a:t>‹Nr.›</a:t>
            </a:fld>
            <a:endParaRPr lang="de-DE"/>
          </a:p>
        </p:txBody>
      </p:sp>
    </p:spTree>
    <p:extLst>
      <p:ext uri="{BB962C8B-B14F-4D97-AF65-F5344CB8AC3E}">
        <p14:creationId xmlns:p14="http://schemas.microsoft.com/office/powerpoint/2010/main" val="1461822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4AC488-5169-FAD3-F49A-258B9980E6A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3C0F4522-1A71-D0D6-00B5-BE984E5109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70F7CD7-37E9-0084-888E-93C1BDDC64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EA13A0B-5330-B5F5-5B9F-0C5E1ED6FD0D}"/>
              </a:ext>
            </a:extLst>
          </p:cNvPr>
          <p:cNvSpPr>
            <a:spLocks noGrp="1"/>
          </p:cNvSpPr>
          <p:nvPr>
            <p:ph type="dt" sz="half" idx="10"/>
          </p:nvPr>
        </p:nvSpPr>
        <p:spPr/>
        <p:txBody>
          <a:bodyPr/>
          <a:lstStyle/>
          <a:p>
            <a:fld id="{8C381089-E25E-44EB-819F-9F7ED386452A}" type="datetimeFigureOut">
              <a:rPr lang="de-DE" smtClean="0"/>
              <a:t>01. Mrz. 2025</a:t>
            </a:fld>
            <a:endParaRPr lang="de-DE"/>
          </a:p>
        </p:txBody>
      </p:sp>
      <p:sp>
        <p:nvSpPr>
          <p:cNvPr id="6" name="Fußzeilenplatzhalter 5">
            <a:extLst>
              <a:ext uri="{FF2B5EF4-FFF2-40B4-BE49-F238E27FC236}">
                <a16:creationId xmlns:a16="http://schemas.microsoft.com/office/drawing/2014/main" id="{78E81165-BCFA-C4DC-5413-B8206456E21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7CB9D43-6E98-1024-E922-E0965CC30819}"/>
              </a:ext>
            </a:extLst>
          </p:cNvPr>
          <p:cNvSpPr>
            <a:spLocks noGrp="1"/>
          </p:cNvSpPr>
          <p:nvPr>
            <p:ph type="sldNum" sz="quarter" idx="12"/>
          </p:nvPr>
        </p:nvSpPr>
        <p:spPr/>
        <p:txBody>
          <a:bodyPr/>
          <a:lstStyle/>
          <a:p>
            <a:fld id="{7D9EA395-05C5-4F86-BF83-837D827ACF04}" type="slidenum">
              <a:rPr lang="de-DE" smtClean="0"/>
              <a:t>‹Nr.›</a:t>
            </a:fld>
            <a:endParaRPr lang="de-DE"/>
          </a:p>
        </p:txBody>
      </p:sp>
    </p:spTree>
    <p:extLst>
      <p:ext uri="{BB962C8B-B14F-4D97-AF65-F5344CB8AC3E}">
        <p14:creationId xmlns:p14="http://schemas.microsoft.com/office/powerpoint/2010/main" val="3454935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9AEF40-584D-5592-D687-CC4DF7B9C24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117C3C1E-DD44-1D51-8034-BD3A54AFFC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2454C17-6C2E-5163-E836-774600110E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FB44BFD-5DCD-51E3-27F3-7122917DBF5D}"/>
              </a:ext>
            </a:extLst>
          </p:cNvPr>
          <p:cNvSpPr>
            <a:spLocks noGrp="1"/>
          </p:cNvSpPr>
          <p:nvPr>
            <p:ph type="dt" sz="half" idx="10"/>
          </p:nvPr>
        </p:nvSpPr>
        <p:spPr/>
        <p:txBody>
          <a:bodyPr/>
          <a:lstStyle/>
          <a:p>
            <a:fld id="{8C381089-E25E-44EB-819F-9F7ED386452A}" type="datetimeFigureOut">
              <a:rPr lang="de-DE" smtClean="0"/>
              <a:t>01. Mrz. 2025</a:t>
            </a:fld>
            <a:endParaRPr lang="de-DE"/>
          </a:p>
        </p:txBody>
      </p:sp>
      <p:sp>
        <p:nvSpPr>
          <p:cNvPr id="6" name="Fußzeilenplatzhalter 5">
            <a:extLst>
              <a:ext uri="{FF2B5EF4-FFF2-40B4-BE49-F238E27FC236}">
                <a16:creationId xmlns:a16="http://schemas.microsoft.com/office/drawing/2014/main" id="{E572BE0C-C55B-ACDE-D19C-9906A7CDC1B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4DEF0A2-A9CD-E6ED-9A0E-020041AC75CA}"/>
              </a:ext>
            </a:extLst>
          </p:cNvPr>
          <p:cNvSpPr>
            <a:spLocks noGrp="1"/>
          </p:cNvSpPr>
          <p:nvPr>
            <p:ph type="sldNum" sz="quarter" idx="12"/>
          </p:nvPr>
        </p:nvSpPr>
        <p:spPr/>
        <p:txBody>
          <a:bodyPr/>
          <a:lstStyle/>
          <a:p>
            <a:fld id="{7D9EA395-05C5-4F86-BF83-837D827ACF04}" type="slidenum">
              <a:rPr lang="de-DE" smtClean="0"/>
              <a:t>‹Nr.›</a:t>
            </a:fld>
            <a:endParaRPr lang="de-DE"/>
          </a:p>
        </p:txBody>
      </p:sp>
    </p:spTree>
    <p:extLst>
      <p:ext uri="{BB962C8B-B14F-4D97-AF65-F5344CB8AC3E}">
        <p14:creationId xmlns:p14="http://schemas.microsoft.com/office/powerpoint/2010/main" val="4236693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A81212-16A2-9702-EC58-B08447347DF8}"/>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D5737756-A17C-3ED7-C8A9-877DC09CA71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CF94388-7113-4E33-1718-8B5EE0847114}"/>
              </a:ext>
            </a:extLst>
          </p:cNvPr>
          <p:cNvSpPr>
            <a:spLocks noGrp="1"/>
          </p:cNvSpPr>
          <p:nvPr>
            <p:ph type="dt" sz="half" idx="10"/>
          </p:nvPr>
        </p:nvSpPr>
        <p:spPr/>
        <p:txBody>
          <a:bodyPr/>
          <a:lstStyle/>
          <a:p>
            <a:fld id="{8C381089-E25E-44EB-819F-9F7ED386452A}" type="datetimeFigureOut">
              <a:rPr lang="de-DE" smtClean="0"/>
              <a:t>01. Mrz. 2025</a:t>
            </a:fld>
            <a:endParaRPr lang="de-DE"/>
          </a:p>
        </p:txBody>
      </p:sp>
      <p:sp>
        <p:nvSpPr>
          <p:cNvPr id="5" name="Fußzeilenplatzhalter 4">
            <a:extLst>
              <a:ext uri="{FF2B5EF4-FFF2-40B4-BE49-F238E27FC236}">
                <a16:creationId xmlns:a16="http://schemas.microsoft.com/office/drawing/2014/main" id="{0F1DEBA2-364E-417F-C643-E16EE8FC3AA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688C02F-FF2C-421E-FFB8-8FA725F338BC}"/>
              </a:ext>
            </a:extLst>
          </p:cNvPr>
          <p:cNvSpPr>
            <a:spLocks noGrp="1"/>
          </p:cNvSpPr>
          <p:nvPr>
            <p:ph type="sldNum" sz="quarter" idx="12"/>
          </p:nvPr>
        </p:nvSpPr>
        <p:spPr/>
        <p:txBody>
          <a:bodyPr/>
          <a:lstStyle/>
          <a:p>
            <a:fld id="{7D9EA395-05C5-4F86-BF83-837D827ACF04}" type="slidenum">
              <a:rPr lang="de-DE" smtClean="0"/>
              <a:t>‹Nr.›</a:t>
            </a:fld>
            <a:endParaRPr lang="de-DE"/>
          </a:p>
        </p:txBody>
      </p:sp>
    </p:spTree>
    <p:extLst>
      <p:ext uri="{BB962C8B-B14F-4D97-AF65-F5344CB8AC3E}">
        <p14:creationId xmlns:p14="http://schemas.microsoft.com/office/powerpoint/2010/main" val="3703852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D4A14CB7-5D45-47FC-C3B9-AF72F358C7B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076D9C83-94BA-E70C-54EF-C24C3BE57B44}"/>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92CCD57-6FA5-8CED-9499-ED62275251B9}"/>
              </a:ext>
            </a:extLst>
          </p:cNvPr>
          <p:cNvSpPr>
            <a:spLocks noGrp="1"/>
          </p:cNvSpPr>
          <p:nvPr>
            <p:ph type="dt" sz="half" idx="10"/>
          </p:nvPr>
        </p:nvSpPr>
        <p:spPr/>
        <p:txBody>
          <a:bodyPr/>
          <a:lstStyle/>
          <a:p>
            <a:fld id="{8C381089-E25E-44EB-819F-9F7ED386452A}" type="datetimeFigureOut">
              <a:rPr lang="de-DE" smtClean="0"/>
              <a:t>01. Mrz. 2025</a:t>
            </a:fld>
            <a:endParaRPr lang="de-DE"/>
          </a:p>
        </p:txBody>
      </p:sp>
      <p:sp>
        <p:nvSpPr>
          <p:cNvPr id="5" name="Fußzeilenplatzhalter 4">
            <a:extLst>
              <a:ext uri="{FF2B5EF4-FFF2-40B4-BE49-F238E27FC236}">
                <a16:creationId xmlns:a16="http://schemas.microsoft.com/office/drawing/2014/main" id="{83AB8924-9515-0198-86D3-7B4CDD1C3BC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4576EEA-F52E-F79B-7DFB-BAAD1235F913}"/>
              </a:ext>
            </a:extLst>
          </p:cNvPr>
          <p:cNvSpPr>
            <a:spLocks noGrp="1"/>
          </p:cNvSpPr>
          <p:nvPr>
            <p:ph type="sldNum" sz="quarter" idx="12"/>
          </p:nvPr>
        </p:nvSpPr>
        <p:spPr/>
        <p:txBody>
          <a:bodyPr/>
          <a:lstStyle/>
          <a:p>
            <a:fld id="{7D9EA395-05C5-4F86-BF83-837D827ACF04}" type="slidenum">
              <a:rPr lang="de-DE" smtClean="0"/>
              <a:t>‹Nr.›</a:t>
            </a:fld>
            <a:endParaRPr lang="de-DE"/>
          </a:p>
        </p:txBody>
      </p:sp>
    </p:spTree>
    <p:extLst>
      <p:ext uri="{BB962C8B-B14F-4D97-AF65-F5344CB8AC3E}">
        <p14:creationId xmlns:p14="http://schemas.microsoft.com/office/powerpoint/2010/main" val="1197187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B9A9717-73CB-BDD6-0033-F37FB9266B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2DECA9B6-7966-F84D-2200-2EFD792C58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34BBF2F-1B5B-DA3C-DE54-54AC14D1E4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381089-E25E-44EB-819F-9F7ED386452A}" type="datetimeFigureOut">
              <a:rPr lang="de-DE" smtClean="0"/>
              <a:t>01. Mrz. 2025</a:t>
            </a:fld>
            <a:endParaRPr lang="de-DE"/>
          </a:p>
        </p:txBody>
      </p:sp>
      <p:sp>
        <p:nvSpPr>
          <p:cNvPr id="5" name="Fußzeilenplatzhalter 4">
            <a:extLst>
              <a:ext uri="{FF2B5EF4-FFF2-40B4-BE49-F238E27FC236}">
                <a16:creationId xmlns:a16="http://schemas.microsoft.com/office/drawing/2014/main" id="{72E71AB0-C311-1698-8375-35C707598F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638DA63-2341-1146-44A4-7278463136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EA395-05C5-4F86-BF83-837D827ACF04}" type="slidenum">
              <a:rPr lang="de-DE" smtClean="0"/>
              <a:t>‹Nr.›</a:t>
            </a:fld>
            <a:endParaRPr lang="de-DE"/>
          </a:p>
        </p:txBody>
      </p:sp>
    </p:spTree>
    <p:extLst>
      <p:ext uri="{BB962C8B-B14F-4D97-AF65-F5344CB8AC3E}">
        <p14:creationId xmlns:p14="http://schemas.microsoft.com/office/powerpoint/2010/main" val="826153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die-moebelmacher.de/aktuell/veranstaltungen/werkstatt-tage-2023.html"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g"/><Relationship Id="rId3" Type="http://schemas.openxmlformats.org/officeDocument/2006/relationships/image" Target="../media/image3.emf"/><Relationship Id="rId7" Type="http://schemas.openxmlformats.org/officeDocument/2006/relationships/image" Target="../media/image6.jpg"/><Relationship Id="rId12" Type="http://schemas.openxmlformats.org/officeDocument/2006/relationships/image" Target="../media/image11.jpeg"/><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emf"/><Relationship Id="rId10" Type="http://schemas.openxmlformats.org/officeDocument/2006/relationships/image" Target="../media/image9.jpg"/><Relationship Id="rId4" Type="http://schemas.openxmlformats.org/officeDocument/2006/relationships/oleObject" Target="../embeddings/oleObject2.bin"/><Relationship Id="rId9" Type="http://schemas.openxmlformats.org/officeDocument/2006/relationships/image" Target="../media/image8.jpg"/></Relationships>
</file>

<file path=ppt/slides/_rels/slide6.xml.rels><?xml version="1.0" encoding="UTF-8" standalone="yes"?>
<Relationships xmlns="http://schemas.openxmlformats.org/package/2006/relationships"><Relationship Id="rId8" Type="http://schemas.openxmlformats.org/officeDocument/2006/relationships/hyperlink" Target="http://nhblog.de/MF_UWT_Preis_Dolores/" TargetMode="External"/><Relationship Id="rId3" Type="http://schemas.openxmlformats.org/officeDocument/2006/relationships/hyperlink" Target="https://www.die-moebelmacher.de/uwt" TargetMode="External"/><Relationship Id="rId7" Type="http://schemas.openxmlformats.org/officeDocument/2006/relationships/image" Target="../media/image13.jpg"/><Relationship Id="rId12" Type="http://schemas.openxmlformats.org/officeDocument/2006/relationships/image" Target="../media/image14.jpg"/><Relationship Id="rId2" Type="http://schemas.openxmlformats.org/officeDocument/2006/relationships/hyperlink" Target="http://nhblog.de/Kulturfoerderpreis/" TargetMode="External"/><Relationship Id="rId1" Type="http://schemas.openxmlformats.org/officeDocument/2006/relationships/slideLayout" Target="../slideLayouts/slideLayout7.xml"/><Relationship Id="rId6" Type="http://schemas.openxmlformats.org/officeDocument/2006/relationships/hyperlink" Target="http://nhblog.de/NN_UWT_Preis/" TargetMode="External"/><Relationship Id="rId11" Type="http://schemas.openxmlformats.org/officeDocument/2006/relationships/hyperlink" Target="http://nhblog.de/MF_UWT_Preis_Kino20/" TargetMode="External"/><Relationship Id="rId5" Type="http://schemas.openxmlformats.org/officeDocument/2006/relationships/hyperlink" Target="http://nhblog.de/YTPLUWTPreis/" TargetMode="External"/><Relationship Id="rId10" Type="http://schemas.openxmlformats.org/officeDocument/2006/relationships/hyperlink" Target="http://nhblog.de/MF_UWT_Preis_Fr_Sommer20/" TargetMode="External"/><Relationship Id="rId4" Type="http://schemas.openxmlformats.org/officeDocument/2006/relationships/hyperlink" Target="http://nhblog.de/NB_UWT_Preis/" TargetMode="External"/><Relationship Id="rId9" Type="http://schemas.openxmlformats.org/officeDocument/2006/relationships/hyperlink" Target="http://nhblog.de/MF_UWT_Preis_Schec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BC682D-88E5-AB73-CBE1-0430B85DB744}"/>
              </a:ext>
            </a:extLst>
          </p:cNvPr>
          <p:cNvSpPr>
            <a:spLocks noGrp="1"/>
          </p:cNvSpPr>
          <p:nvPr>
            <p:ph type="ctrTitle"/>
          </p:nvPr>
        </p:nvSpPr>
        <p:spPr>
          <a:xfrm>
            <a:off x="1524000" y="594360"/>
            <a:ext cx="9144000" cy="1982585"/>
          </a:xfrm>
        </p:spPr>
        <p:txBody>
          <a:bodyPr/>
          <a:lstStyle/>
          <a:p>
            <a:r>
              <a:rPr lang="de-DE" dirty="0"/>
              <a:t>Die Unterkrumbacher Werkstatt-Tage seit 1999</a:t>
            </a:r>
          </a:p>
        </p:txBody>
      </p:sp>
      <p:sp>
        <p:nvSpPr>
          <p:cNvPr id="3" name="Untertitel 2">
            <a:extLst>
              <a:ext uri="{FF2B5EF4-FFF2-40B4-BE49-F238E27FC236}">
                <a16:creationId xmlns:a16="http://schemas.microsoft.com/office/drawing/2014/main" id="{FF5AA3B9-EE0A-26FA-59A0-E3499BFF5B97}"/>
              </a:ext>
            </a:extLst>
          </p:cNvPr>
          <p:cNvSpPr>
            <a:spLocks noGrp="1"/>
          </p:cNvSpPr>
          <p:nvPr>
            <p:ph type="subTitle" idx="1"/>
          </p:nvPr>
        </p:nvSpPr>
        <p:spPr>
          <a:xfrm>
            <a:off x="1524000" y="2996739"/>
            <a:ext cx="9144000" cy="3266902"/>
          </a:xfrm>
        </p:spPr>
        <p:txBody>
          <a:bodyPr>
            <a:normAutofit/>
          </a:bodyPr>
          <a:lstStyle/>
          <a:p>
            <a:r>
              <a:rPr lang="de-DE" sz="1800" dirty="0">
                <a:effectLst/>
                <a:latin typeface="Calibri" panose="020F0502020204030204" pitchFamily="34" charset="0"/>
                <a:ea typeface="Calibri" panose="020F0502020204030204" pitchFamily="34" charset="0"/>
                <a:cs typeface="Times New Roman" panose="02020603050405020304" pitchFamily="18" charset="0"/>
              </a:rPr>
              <a:t>Die Werkstatt-Tage der Möbelmacher verbinden von 1998 bis heute auf einzigartige Weise nachhaltiges Handwerk mit künstlerischen Besonderheiten und kulturellem Austausch. </a:t>
            </a:r>
          </a:p>
          <a:p>
            <a:r>
              <a:rPr lang="de-DE" sz="1800" dirty="0">
                <a:effectLst/>
                <a:latin typeface="Calibri" panose="020F0502020204030204" pitchFamily="34" charset="0"/>
                <a:ea typeface="Calibri" panose="020F0502020204030204" pitchFamily="34" charset="0"/>
                <a:cs typeface="Times New Roman" panose="02020603050405020304" pitchFamily="18" charset="0"/>
              </a:rPr>
              <a:t>Jedes Jahr wird die aufwändig ausgeräumte Werkstatt zur Bühne für </a:t>
            </a:r>
            <a:r>
              <a:rPr lang="de-DE" sz="1800" dirty="0">
                <a:latin typeface="Calibri" panose="020F0502020204030204" pitchFamily="34" charset="0"/>
                <a:ea typeface="Calibri" panose="020F0502020204030204" pitchFamily="34" charset="0"/>
                <a:cs typeface="Times New Roman" panose="02020603050405020304" pitchFamily="18" charset="0"/>
              </a:rPr>
              <a:t>Frauen, Männer und auch Schüler aus den Bereichen </a:t>
            </a:r>
            <a:r>
              <a:rPr lang="de-DE" sz="1800" dirty="0">
                <a:effectLst/>
                <a:latin typeface="Calibri" panose="020F0502020204030204" pitchFamily="34" charset="0"/>
                <a:ea typeface="Calibri" panose="020F0502020204030204" pitchFamily="34" charset="0"/>
                <a:cs typeface="Times New Roman" panose="02020603050405020304" pitchFamily="18" charset="0"/>
              </a:rPr>
              <a:t>Kunst, Musik oder Literatur, die sich mit inspirierenden Projekten und Fragestellungen zu Kunst, Musik, Design, Literatur, Handwerk und Nachhaltigkeit befassen – oft mit Nischenthemen, die in der breiten Öffentlichkeit wenig Beachtung finden. </a:t>
            </a:r>
          </a:p>
          <a:p>
            <a:r>
              <a:rPr lang="de-DE" sz="1800" dirty="0">
                <a:effectLst/>
                <a:latin typeface="Calibri" panose="020F0502020204030204" pitchFamily="34" charset="0"/>
                <a:ea typeface="Calibri" panose="020F0502020204030204" pitchFamily="34" charset="0"/>
                <a:cs typeface="Times New Roman" panose="02020603050405020304" pitchFamily="18" charset="0"/>
              </a:rPr>
              <a:t>Mit innovativen Ansätzen, wie kommentierten Konzerten – klassisch oder modern – Podiumsdiskussionen, Kochaktionen, Lehr-Wanderungen und einer konsequent regionalen Ausrichtung engagieren sich die Möbelmacher mit viel Liebe und Aufwand, schaffen ein starkes Netzwerk und fördern durch die langfristige kulturelle und gesellschaftliche Wirkung die Lebensqualität in der Hersbrucker Alb. </a:t>
            </a:r>
          </a:p>
        </p:txBody>
      </p:sp>
    </p:spTree>
    <p:extLst>
      <p:ext uri="{BB962C8B-B14F-4D97-AF65-F5344CB8AC3E}">
        <p14:creationId xmlns:p14="http://schemas.microsoft.com/office/powerpoint/2010/main" val="2596204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38D94EF-0CB7-0104-4E33-CA4984175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85"/>
            <a:ext cx="12192000" cy="6865525"/>
          </a:xfrm>
          <a:prstGeom prst="rect">
            <a:avLst/>
          </a:prstGeom>
        </p:spPr>
      </p:pic>
      <p:sp>
        <p:nvSpPr>
          <p:cNvPr id="6" name="Textfeld 5">
            <a:extLst>
              <a:ext uri="{FF2B5EF4-FFF2-40B4-BE49-F238E27FC236}">
                <a16:creationId xmlns:a16="http://schemas.microsoft.com/office/drawing/2014/main" id="{FEF6D02A-EE52-D83D-02D9-825AC9AEFC9D}"/>
              </a:ext>
            </a:extLst>
          </p:cNvPr>
          <p:cNvSpPr txBox="1"/>
          <p:nvPr/>
        </p:nvSpPr>
        <p:spPr>
          <a:xfrm>
            <a:off x="361950" y="714375"/>
            <a:ext cx="3810000" cy="646331"/>
          </a:xfrm>
          <a:prstGeom prst="rect">
            <a:avLst/>
          </a:prstGeom>
          <a:noFill/>
        </p:spPr>
        <p:txBody>
          <a:bodyPr wrap="square" rtlCol="0">
            <a:spAutoFit/>
          </a:bodyPr>
          <a:lstStyle/>
          <a:p>
            <a:r>
              <a:rPr lang="de-DE" dirty="0">
                <a:hlinkClick r:id="rId3"/>
              </a:rPr>
              <a:t>Die Unterkrumbacher</a:t>
            </a:r>
          </a:p>
          <a:p>
            <a:r>
              <a:rPr lang="de-DE" dirty="0">
                <a:hlinkClick r:id="rId3"/>
              </a:rPr>
              <a:t>Werkstatt-Tage seit 1999 bis 2025 </a:t>
            </a:r>
            <a:endParaRPr lang="de-DE" dirty="0"/>
          </a:p>
        </p:txBody>
      </p:sp>
    </p:spTree>
    <p:extLst>
      <p:ext uri="{BB962C8B-B14F-4D97-AF65-F5344CB8AC3E}">
        <p14:creationId xmlns:p14="http://schemas.microsoft.com/office/powerpoint/2010/main" val="1104659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E813A11D-A017-D718-38E4-6118289C37DC}"/>
              </a:ext>
            </a:extLst>
          </p:cNvPr>
          <p:cNvSpPr txBox="1"/>
          <p:nvPr/>
        </p:nvSpPr>
        <p:spPr>
          <a:xfrm>
            <a:off x="485775" y="943820"/>
            <a:ext cx="11706225" cy="5078313"/>
          </a:xfrm>
          <a:prstGeom prst="rect">
            <a:avLst/>
          </a:prstGeom>
          <a:noFill/>
        </p:spPr>
        <p:txBody>
          <a:bodyPr wrap="square" rtlCol="0" anchor="ctr">
            <a:spAutoFit/>
          </a:bodyPr>
          <a:lstStyle/>
          <a:p>
            <a:endParaRPr lang="de-DE" dirty="0"/>
          </a:p>
          <a:p>
            <a:pPr marL="285750" indent="-285750">
              <a:buFont typeface="Arial" panose="020B0604020202020204" pitchFamily="34" charset="0"/>
              <a:buChar char="•"/>
            </a:pPr>
            <a:r>
              <a:rPr lang="de-DE" dirty="0"/>
              <a:t>Tradition seit 1999: Jährliche Veranstaltungsreihe mit kulturellem und handwerklichem Fokus</a:t>
            </a:r>
          </a:p>
          <a:p>
            <a:pPr marL="285750" indent="-285750">
              <a:buFont typeface="Arial" panose="020B0604020202020204" pitchFamily="34" charset="0"/>
              <a:buChar char="•"/>
            </a:pPr>
            <a:r>
              <a:rPr lang="de-DE" dirty="0"/>
              <a:t>Grundidee ist die Verbindung und Erklärung von Handwerk und Kunst – erstes kommentiertes Konzert 1999</a:t>
            </a:r>
          </a:p>
          <a:p>
            <a:pPr marL="285750" indent="-285750">
              <a:buFont typeface="Arial" panose="020B0604020202020204" pitchFamily="34" charset="0"/>
              <a:buChar char="•"/>
            </a:pPr>
            <a:r>
              <a:rPr lang="de-DE" dirty="0"/>
              <a:t>Vielfältig: Konzerte, Lesungen, Vorträge, Kino, Diskussionen, Workshops, Führungen </a:t>
            </a:r>
          </a:p>
          <a:p>
            <a:pPr marL="285750" indent="-285750">
              <a:buFont typeface="Arial" panose="020B0604020202020204" pitchFamily="34" charset="0"/>
              <a:buChar char="•"/>
            </a:pPr>
            <a:r>
              <a:rPr lang="de-DE" dirty="0"/>
              <a:t>Erweiterung auf </a:t>
            </a:r>
            <a:r>
              <a:rPr lang="de-DE" dirty="0" err="1"/>
              <a:t>Socia</a:t>
            </a:r>
            <a:r>
              <a:rPr lang="de-DE" dirty="0"/>
              <a:t> Media Themen mit erster Liveübertragung 2010!</a:t>
            </a:r>
          </a:p>
          <a:p>
            <a:pPr marL="285750" indent="-285750">
              <a:buFont typeface="Arial" panose="020B0604020202020204" pitchFamily="34" charset="0"/>
              <a:buChar char="•"/>
            </a:pPr>
            <a:r>
              <a:rPr lang="de-DE" dirty="0"/>
              <a:t>Einblick in die Werkstatt: Besucher erleben Künstler und Handwerker bei der Arbeit</a:t>
            </a:r>
          </a:p>
          <a:p>
            <a:pPr marL="285750" indent="-285750">
              <a:buFont typeface="Arial" panose="020B0604020202020204" pitchFamily="34" charset="0"/>
              <a:buChar char="•"/>
            </a:pPr>
            <a:r>
              <a:rPr lang="de-DE" dirty="0"/>
              <a:t>Interaktives Format: Möglichkeit für Fragen und Diskussionen mit den Künstlern</a:t>
            </a:r>
          </a:p>
          <a:p>
            <a:pPr marL="285750" indent="-285750">
              <a:buFont typeface="Arial" panose="020B0604020202020204" pitchFamily="34" charset="0"/>
              <a:buChar char="•"/>
            </a:pPr>
            <a:r>
              <a:rPr lang="de-DE" dirty="0"/>
              <a:t>Fokus auf die handwerkliche Komponente künstlerischer und kultureller Arbeit</a:t>
            </a:r>
          </a:p>
          <a:p>
            <a:pPr marL="285750" indent="-285750">
              <a:buFont typeface="Arial" panose="020B0604020202020204" pitchFamily="34" charset="0"/>
              <a:buChar char="•"/>
            </a:pPr>
            <a:r>
              <a:rPr lang="de-DE" dirty="0"/>
              <a:t>Nachhaltigkeit: Präsentation von Massivholzmöbeln vom Holzeinschlag bis zur Pflege und Rücknahme</a:t>
            </a:r>
          </a:p>
          <a:p>
            <a:pPr marL="285750" indent="-285750">
              <a:buFont typeface="Arial" panose="020B0604020202020204" pitchFamily="34" charset="0"/>
              <a:buChar char="•"/>
            </a:pPr>
            <a:r>
              <a:rPr lang="de-DE" dirty="0"/>
              <a:t>Praktische Vorführungen: Demonstration von Techniken wie Oberflächenbehandlung und Reparaturen</a:t>
            </a:r>
          </a:p>
          <a:p>
            <a:pPr marL="285750" indent="-285750">
              <a:buFont typeface="Arial" panose="020B0604020202020204" pitchFamily="34" charset="0"/>
              <a:buChar char="•"/>
            </a:pPr>
            <a:r>
              <a:rPr lang="de-DE" dirty="0"/>
              <a:t>Offenes Gelände: Zugänglichkeit von Holzlager, Werkstatt und Ausstellung</a:t>
            </a:r>
          </a:p>
          <a:p>
            <a:pPr marL="285750" indent="-285750">
              <a:buFont typeface="Arial" panose="020B0604020202020204" pitchFamily="34" charset="0"/>
              <a:buChar char="•"/>
            </a:pPr>
            <a:r>
              <a:rPr lang="de-DE" dirty="0"/>
              <a:t>Kulinarisches Erlebnis: Kombination von kulturellen Events mit gastronomischen Angeboten und Kochworkshops</a:t>
            </a:r>
          </a:p>
          <a:p>
            <a:pPr marL="285750" indent="-285750">
              <a:buFont typeface="Arial" panose="020B0604020202020204" pitchFamily="34" charset="0"/>
              <a:buChar char="•"/>
            </a:pPr>
            <a:r>
              <a:rPr lang="de-DE" dirty="0"/>
              <a:t>Regionale Verbundenheit: Förderung der heimischen Kultur-, Kulinarik- und Handwerkskunst</a:t>
            </a:r>
          </a:p>
          <a:p>
            <a:pPr marL="285750" indent="-285750">
              <a:buFont typeface="Arial" panose="020B0604020202020204" pitchFamily="34" charset="0"/>
              <a:buChar char="•"/>
            </a:pPr>
            <a:r>
              <a:rPr lang="de-DE" dirty="0"/>
              <a:t>Bildungsaspekt: Vermittlung von Hintergrundwissen zu künstlerischen und handwerklichen Prozessen</a:t>
            </a:r>
          </a:p>
          <a:p>
            <a:pPr marL="285750" indent="-285750">
              <a:buFont typeface="Arial" panose="020B0604020202020204" pitchFamily="34" charset="0"/>
              <a:buChar char="•"/>
            </a:pPr>
            <a:r>
              <a:rPr lang="de-DE" dirty="0"/>
              <a:t>Networking: Plattform für den Austausch zwischen Künstlern, Handwerkern und Besuchern</a:t>
            </a:r>
          </a:p>
          <a:p>
            <a:pPr marL="285750" indent="-285750">
              <a:buFont typeface="Arial" panose="020B0604020202020204" pitchFamily="34" charset="0"/>
              <a:buChar char="•"/>
            </a:pPr>
            <a:r>
              <a:rPr lang="de-DE" dirty="0"/>
              <a:t>Bewerbung mit Printmailing an 5500 Möbelmacherkunden und mit bis zu 6-seitigen Zeitungsbeiträgen</a:t>
            </a:r>
          </a:p>
          <a:p>
            <a:pPr marL="285750" indent="-285750">
              <a:buFont typeface="Arial" panose="020B0604020202020204" pitchFamily="34" charset="0"/>
              <a:buChar char="•"/>
            </a:pPr>
            <a:r>
              <a:rPr lang="de-DE" dirty="0"/>
              <a:t>Bewerbung und Nachbegleitung aller Aktionen in Rundfunk, Presse und Fernsehen</a:t>
            </a:r>
          </a:p>
          <a:p>
            <a:endParaRPr lang="de-DE" dirty="0"/>
          </a:p>
        </p:txBody>
      </p:sp>
      <p:sp>
        <p:nvSpPr>
          <p:cNvPr id="9" name="Textfeld 8">
            <a:extLst>
              <a:ext uri="{FF2B5EF4-FFF2-40B4-BE49-F238E27FC236}">
                <a16:creationId xmlns:a16="http://schemas.microsoft.com/office/drawing/2014/main" id="{9D46F0C8-8F47-53DE-248A-7DC4259052A1}"/>
              </a:ext>
            </a:extLst>
          </p:cNvPr>
          <p:cNvSpPr txBox="1"/>
          <p:nvPr/>
        </p:nvSpPr>
        <p:spPr>
          <a:xfrm>
            <a:off x="768350" y="334447"/>
            <a:ext cx="11004550" cy="523220"/>
          </a:xfrm>
          <a:prstGeom prst="rect">
            <a:avLst/>
          </a:prstGeom>
          <a:noFill/>
        </p:spPr>
        <p:txBody>
          <a:bodyPr wrap="square" rtlCol="0">
            <a:spAutoFit/>
          </a:bodyPr>
          <a:lstStyle/>
          <a:p>
            <a:r>
              <a:rPr lang="de-DE" sz="2800" dirty="0"/>
              <a:t>Besonderheiten der Unterkrumbacher Werkstatt-Tage</a:t>
            </a:r>
          </a:p>
        </p:txBody>
      </p:sp>
    </p:spTree>
    <p:extLst>
      <p:ext uri="{BB962C8B-B14F-4D97-AF65-F5344CB8AC3E}">
        <p14:creationId xmlns:p14="http://schemas.microsoft.com/office/powerpoint/2010/main" val="968695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7443EDB1-AB4F-4B25-F7DA-A89C139A2B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241" y="0"/>
            <a:ext cx="12446490" cy="6900123"/>
          </a:xfrm>
          <a:prstGeom prst="rect">
            <a:avLst/>
          </a:prstGeom>
        </p:spPr>
      </p:pic>
    </p:spTree>
    <p:extLst>
      <p:ext uri="{BB962C8B-B14F-4D97-AF65-F5344CB8AC3E}">
        <p14:creationId xmlns:p14="http://schemas.microsoft.com/office/powerpoint/2010/main" val="3076103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a:extLst>
              <a:ext uri="{FF2B5EF4-FFF2-40B4-BE49-F238E27FC236}">
                <a16:creationId xmlns:a16="http://schemas.microsoft.com/office/drawing/2014/main" id="{6A81CBE4-E22D-2D9C-0EF3-57E117103093}"/>
              </a:ext>
            </a:extLst>
          </p:cNvPr>
          <p:cNvGraphicFramePr>
            <a:graphicFrameLocks noChangeAspect="1"/>
          </p:cNvGraphicFramePr>
          <p:nvPr>
            <p:extLst>
              <p:ext uri="{D42A27DB-BD31-4B8C-83A1-F6EECF244321}">
                <p14:modId xmlns:p14="http://schemas.microsoft.com/office/powerpoint/2010/main" val="2802692819"/>
              </p:ext>
            </p:extLst>
          </p:nvPr>
        </p:nvGraphicFramePr>
        <p:xfrm>
          <a:off x="161681" y="195517"/>
          <a:ext cx="3569346" cy="1878379"/>
        </p:xfrm>
        <a:graphic>
          <a:graphicData uri="http://schemas.openxmlformats.org/presentationml/2006/ole">
            <mc:AlternateContent xmlns:mc="http://schemas.openxmlformats.org/markup-compatibility/2006">
              <mc:Choice xmlns:v="urn:schemas-microsoft-com:vml" Requires="v">
                <p:oleObj name="Acrobat Document" r:id="rId2" imgW="5320995" imgH="2800081" progId="Acrobat.Document.DC">
                  <p:embed/>
                </p:oleObj>
              </mc:Choice>
              <mc:Fallback>
                <p:oleObj name="Acrobat Document" r:id="rId2" imgW="5320995" imgH="2800081" progId="Acrobat.Document.DC">
                  <p:embed/>
                  <p:pic>
                    <p:nvPicPr>
                      <p:cNvPr id="0" name=""/>
                      <p:cNvPicPr/>
                      <p:nvPr/>
                    </p:nvPicPr>
                    <p:blipFill>
                      <a:blip r:embed="rId3"/>
                      <a:stretch>
                        <a:fillRect/>
                      </a:stretch>
                    </p:blipFill>
                    <p:spPr>
                      <a:xfrm>
                        <a:off x="161681" y="195517"/>
                        <a:ext cx="3569346" cy="1878379"/>
                      </a:xfrm>
                      <a:prstGeom prst="rect">
                        <a:avLst/>
                      </a:prstGeom>
                    </p:spPr>
                  </p:pic>
                </p:oleObj>
              </mc:Fallback>
            </mc:AlternateContent>
          </a:graphicData>
        </a:graphic>
      </p:graphicFrame>
      <p:graphicFrame>
        <p:nvGraphicFramePr>
          <p:cNvPr id="3" name="Objekt 2">
            <a:extLst>
              <a:ext uri="{FF2B5EF4-FFF2-40B4-BE49-F238E27FC236}">
                <a16:creationId xmlns:a16="http://schemas.microsoft.com/office/drawing/2014/main" id="{721ECF81-5FCC-6411-00DF-9BD020022DD6}"/>
              </a:ext>
            </a:extLst>
          </p:cNvPr>
          <p:cNvGraphicFramePr>
            <a:graphicFrameLocks noChangeAspect="1"/>
          </p:cNvGraphicFramePr>
          <p:nvPr>
            <p:extLst>
              <p:ext uri="{D42A27DB-BD31-4B8C-83A1-F6EECF244321}">
                <p14:modId xmlns:p14="http://schemas.microsoft.com/office/powerpoint/2010/main" val="1289529229"/>
              </p:ext>
            </p:extLst>
          </p:nvPr>
        </p:nvGraphicFramePr>
        <p:xfrm>
          <a:off x="8794384" y="195517"/>
          <a:ext cx="3274021" cy="4627013"/>
        </p:xfrm>
        <a:graphic>
          <a:graphicData uri="http://schemas.openxmlformats.org/presentationml/2006/ole">
            <mc:AlternateContent xmlns:mc="http://schemas.openxmlformats.org/markup-compatibility/2006">
              <mc:Choice xmlns:v="urn:schemas-microsoft-com:vml" Requires="v">
                <p:oleObj name="Acrobat Document" r:id="rId4" imgW="5346598" imgH="7556306" progId="Acrobat.Document.DC">
                  <p:embed/>
                </p:oleObj>
              </mc:Choice>
              <mc:Fallback>
                <p:oleObj name="Acrobat Document" r:id="rId4" imgW="5346598" imgH="7556306" progId="Acrobat.Document.DC">
                  <p:embed/>
                  <p:pic>
                    <p:nvPicPr>
                      <p:cNvPr id="0" name=""/>
                      <p:cNvPicPr/>
                      <p:nvPr/>
                    </p:nvPicPr>
                    <p:blipFill>
                      <a:blip r:embed="rId5"/>
                      <a:stretch>
                        <a:fillRect/>
                      </a:stretch>
                    </p:blipFill>
                    <p:spPr>
                      <a:xfrm>
                        <a:off x="8794384" y="195517"/>
                        <a:ext cx="3274021" cy="4627013"/>
                      </a:xfrm>
                      <a:prstGeom prst="rect">
                        <a:avLst/>
                      </a:prstGeom>
                    </p:spPr>
                  </p:pic>
                </p:oleObj>
              </mc:Fallback>
            </mc:AlternateContent>
          </a:graphicData>
        </a:graphic>
      </p:graphicFrame>
      <p:pic>
        <p:nvPicPr>
          <p:cNvPr id="9" name="Grafik 8">
            <a:extLst>
              <a:ext uri="{FF2B5EF4-FFF2-40B4-BE49-F238E27FC236}">
                <a16:creationId xmlns:a16="http://schemas.microsoft.com/office/drawing/2014/main" id="{1EF646E9-EDEA-3063-04F3-D0B15C2B9C53}"/>
              </a:ext>
            </a:extLst>
          </p:cNvPr>
          <p:cNvPicPr>
            <a:picLocks noChangeAspect="1"/>
          </p:cNvPicPr>
          <p:nvPr/>
        </p:nvPicPr>
        <p:blipFill>
          <a:blip r:embed="rId6">
            <a:extLst>
              <a:ext uri="{28A0092B-C50C-407E-A947-70E740481C1C}">
                <a14:useLocalDpi xmlns:a14="http://schemas.microsoft.com/office/drawing/2010/main" val="0"/>
              </a:ext>
            </a:extLst>
          </a:blip>
          <a:srcRect b="13118"/>
          <a:stretch/>
        </p:blipFill>
        <p:spPr>
          <a:xfrm>
            <a:off x="196850" y="4615435"/>
            <a:ext cx="3534177" cy="2047048"/>
          </a:xfrm>
          <a:prstGeom prst="rect">
            <a:avLst/>
          </a:prstGeom>
        </p:spPr>
      </p:pic>
      <p:pic>
        <p:nvPicPr>
          <p:cNvPr id="4" name="Grafik 3">
            <a:extLst>
              <a:ext uri="{FF2B5EF4-FFF2-40B4-BE49-F238E27FC236}">
                <a16:creationId xmlns:a16="http://schemas.microsoft.com/office/drawing/2014/main" id="{52FDDA7C-4A15-C0F2-9491-AAD3740FB6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2852" y="2193682"/>
            <a:ext cx="3568175" cy="2357969"/>
          </a:xfrm>
          <a:prstGeom prst="rect">
            <a:avLst/>
          </a:prstGeom>
        </p:spPr>
      </p:pic>
      <p:pic>
        <p:nvPicPr>
          <p:cNvPr id="5" name="Grafik 4">
            <a:extLst>
              <a:ext uri="{FF2B5EF4-FFF2-40B4-BE49-F238E27FC236}">
                <a16:creationId xmlns:a16="http://schemas.microsoft.com/office/drawing/2014/main" id="{DCE7DCD5-D0B8-9345-AA62-10A0981A0C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67477" y="2404532"/>
            <a:ext cx="2698748" cy="1798716"/>
          </a:xfrm>
          <a:prstGeom prst="rect">
            <a:avLst/>
          </a:prstGeom>
        </p:spPr>
      </p:pic>
      <p:pic>
        <p:nvPicPr>
          <p:cNvPr id="6" name="Grafik 5">
            <a:extLst>
              <a:ext uri="{FF2B5EF4-FFF2-40B4-BE49-F238E27FC236}">
                <a16:creationId xmlns:a16="http://schemas.microsoft.com/office/drawing/2014/main" id="{A4CBEC27-599D-8FE6-A0B9-9117A60C8F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51846" y="195517"/>
            <a:ext cx="2714379" cy="2035784"/>
          </a:xfrm>
          <a:prstGeom prst="rect">
            <a:avLst/>
          </a:prstGeom>
        </p:spPr>
      </p:pic>
      <p:pic>
        <p:nvPicPr>
          <p:cNvPr id="8" name="Grafik 7">
            <a:extLst>
              <a:ext uri="{FF2B5EF4-FFF2-40B4-BE49-F238E27FC236}">
                <a16:creationId xmlns:a16="http://schemas.microsoft.com/office/drawing/2014/main" id="{E6CBAFED-C0A4-6DC5-8A7D-E9E4961993B6}"/>
              </a:ext>
            </a:extLst>
          </p:cNvPr>
          <p:cNvPicPr>
            <a:picLocks noChangeAspect="1"/>
          </p:cNvPicPr>
          <p:nvPr/>
        </p:nvPicPr>
        <p:blipFill>
          <a:blip r:embed="rId10">
            <a:extLst>
              <a:ext uri="{28A0092B-C50C-407E-A947-70E740481C1C}">
                <a14:useLocalDpi xmlns:a14="http://schemas.microsoft.com/office/drawing/2010/main" val="0"/>
              </a:ext>
            </a:extLst>
          </a:blip>
          <a:srcRect l="20379"/>
          <a:stretch/>
        </p:blipFill>
        <p:spPr>
          <a:xfrm>
            <a:off x="9886634" y="4965937"/>
            <a:ext cx="2181771" cy="1655114"/>
          </a:xfrm>
          <a:prstGeom prst="rect">
            <a:avLst/>
          </a:prstGeom>
        </p:spPr>
      </p:pic>
      <p:pic>
        <p:nvPicPr>
          <p:cNvPr id="7" name="Grafik 6">
            <a:extLst>
              <a:ext uri="{FF2B5EF4-FFF2-40B4-BE49-F238E27FC236}">
                <a16:creationId xmlns:a16="http://schemas.microsoft.com/office/drawing/2014/main" id="{155E9986-BC93-29B6-5B6B-5E61095C131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70574" y="1968987"/>
            <a:ext cx="2019461" cy="1346307"/>
          </a:xfrm>
          <a:prstGeom prst="rect">
            <a:avLst/>
          </a:prstGeom>
        </p:spPr>
      </p:pic>
      <p:pic>
        <p:nvPicPr>
          <p:cNvPr id="10" name="Grafik 9">
            <a:extLst>
              <a:ext uri="{FF2B5EF4-FFF2-40B4-BE49-F238E27FC236}">
                <a16:creationId xmlns:a16="http://schemas.microsoft.com/office/drawing/2014/main" id="{674DA21F-B8D8-8FC7-8EA2-94DCDAA2F9C8}"/>
              </a:ext>
            </a:extLst>
          </p:cNvPr>
          <p:cNvPicPr>
            <a:picLocks noChangeAspect="1"/>
          </p:cNvPicPr>
          <p:nvPr/>
        </p:nvPicPr>
        <p:blipFill>
          <a:blip r:embed="rId12">
            <a:extLst>
              <a:ext uri="{28A0092B-C50C-407E-A947-70E740481C1C}">
                <a14:useLocalDpi xmlns:a14="http://schemas.microsoft.com/office/drawing/2010/main" val="0"/>
              </a:ext>
            </a:extLst>
          </a:blip>
          <a:srcRect r="8895"/>
          <a:stretch/>
        </p:blipFill>
        <p:spPr>
          <a:xfrm>
            <a:off x="3851846" y="4238756"/>
            <a:ext cx="3311321" cy="2423727"/>
          </a:xfrm>
          <a:prstGeom prst="rect">
            <a:avLst/>
          </a:prstGeom>
        </p:spPr>
      </p:pic>
      <p:pic>
        <p:nvPicPr>
          <p:cNvPr id="12" name="Grafik 11">
            <a:extLst>
              <a:ext uri="{FF2B5EF4-FFF2-40B4-BE49-F238E27FC236}">
                <a16:creationId xmlns:a16="http://schemas.microsoft.com/office/drawing/2014/main" id="{0F5D672F-5E93-58E9-DC93-4D23B61D5CB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75272" y="179111"/>
            <a:ext cx="2051516" cy="1538637"/>
          </a:xfrm>
          <a:prstGeom prst="rect">
            <a:avLst/>
          </a:prstGeom>
        </p:spPr>
      </p:pic>
      <p:pic>
        <p:nvPicPr>
          <p:cNvPr id="13" name="Grafik 12">
            <a:extLst>
              <a:ext uri="{FF2B5EF4-FFF2-40B4-BE49-F238E27FC236}">
                <a16:creationId xmlns:a16="http://schemas.microsoft.com/office/drawing/2014/main" id="{864DC686-3633-158C-C3DE-7061EC749E18}"/>
              </a:ext>
            </a:extLst>
          </p:cNvPr>
          <p:cNvPicPr>
            <a:picLocks noChangeAspect="1"/>
          </p:cNvPicPr>
          <p:nvPr/>
        </p:nvPicPr>
        <p:blipFill>
          <a:blip r:embed="rId13">
            <a:extLst>
              <a:ext uri="{28A0092B-C50C-407E-A947-70E740481C1C}">
                <a14:useLocalDpi xmlns:a14="http://schemas.microsoft.com/office/drawing/2010/main" val="0"/>
              </a:ext>
            </a:extLst>
          </a:blip>
          <a:srcRect t="9758"/>
          <a:stretch/>
        </p:blipFill>
        <p:spPr>
          <a:xfrm>
            <a:off x="7283986" y="4965937"/>
            <a:ext cx="2506662" cy="1696546"/>
          </a:xfrm>
          <a:prstGeom prst="rect">
            <a:avLst/>
          </a:prstGeom>
        </p:spPr>
      </p:pic>
    </p:spTree>
    <p:extLst>
      <p:ext uri="{BB962C8B-B14F-4D97-AF65-F5344CB8AC3E}">
        <p14:creationId xmlns:p14="http://schemas.microsoft.com/office/powerpoint/2010/main" val="3016006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BF580231-FCB3-7C7D-DE5D-A3765B62070D}"/>
              </a:ext>
            </a:extLst>
          </p:cNvPr>
          <p:cNvSpPr txBox="1"/>
          <p:nvPr/>
        </p:nvSpPr>
        <p:spPr>
          <a:xfrm>
            <a:off x="269017" y="535504"/>
            <a:ext cx="4313088" cy="5355312"/>
          </a:xfrm>
          <a:prstGeom prst="rect">
            <a:avLst/>
          </a:prstGeom>
          <a:noFill/>
        </p:spPr>
        <p:txBody>
          <a:bodyPr wrap="square">
            <a:spAutoFit/>
          </a:bodyPr>
          <a:lstStyle/>
          <a:p>
            <a:r>
              <a:rPr lang="de-DE" b="1" dirty="0"/>
              <a:t>Links zu den Werkstatt-Tagen </a:t>
            </a:r>
          </a:p>
          <a:p>
            <a:endParaRPr lang="de-DE" dirty="0"/>
          </a:p>
          <a:p>
            <a:r>
              <a:rPr lang="de-DE" dirty="0"/>
              <a:t>Die öffentliche Bewerbung zum Kulturförderpreis im Nachhaltigkeitsblog: </a:t>
            </a:r>
            <a:r>
              <a:rPr lang="de-DE" dirty="0">
                <a:hlinkClick r:id="rId2"/>
              </a:rPr>
              <a:t>http://nhblog.de/Kulturfoerderpreis/</a:t>
            </a:r>
            <a:r>
              <a:rPr lang="de-DE" dirty="0"/>
              <a:t> </a:t>
            </a:r>
          </a:p>
          <a:p>
            <a:endParaRPr lang="de-DE" dirty="0"/>
          </a:p>
          <a:p>
            <a:r>
              <a:rPr lang="de-DE" dirty="0"/>
              <a:t>Alle Werkstatt-Tage auf der Homepage:</a:t>
            </a:r>
          </a:p>
          <a:p>
            <a:r>
              <a:rPr lang="de-DE" dirty="0">
                <a:hlinkClick r:id="rId3"/>
              </a:rPr>
              <a:t>https://www.die-moebelmacher.de/uwt</a:t>
            </a:r>
            <a:r>
              <a:rPr lang="de-DE" dirty="0"/>
              <a:t> </a:t>
            </a:r>
          </a:p>
          <a:p>
            <a:endParaRPr lang="de-DE" dirty="0"/>
          </a:p>
          <a:p>
            <a:r>
              <a:rPr lang="de-DE" dirty="0"/>
              <a:t>Alle Einladungen und Berichte im Nachhaltigkeitsblog:</a:t>
            </a:r>
          </a:p>
          <a:p>
            <a:r>
              <a:rPr lang="de-DE" dirty="0">
                <a:hlinkClick r:id="rId4"/>
              </a:rPr>
              <a:t>http://nhblog.de/NB_UWT_Preis/</a:t>
            </a:r>
            <a:endParaRPr lang="de-DE" dirty="0"/>
          </a:p>
          <a:p>
            <a:endParaRPr lang="de-DE" dirty="0"/>
          </a:p>
          <a:p>
            <a:r>
              <a:rPr lang="de-DE" dirty="0"/>
              <a:t>Playlist </a:t>
            </a:r>
            <a:r>
              <a:rPr lang="de-DE" dirty="0" err="1"/>
              <a:t>Youtubekanal</a:t>
            </a:r>
            <a:r>
              <a:rPr lang="de-DE" dirty="0"/>
              <a:t> @moebelmacher:</a:t>
            </a:r>
          </a:p>
          <a:p>
            <a:r>
              <a:rPr lang="de-DE" dirty="0">
                <a:hlinkClick r:id="rId5"/>
              </a:rPr>
              <a:t>http://nhblog.de/YTPLUWTPreis/</a:t>
            </a:r>
            <a:endParaRPr lang="de-DE" dirty="0"/>
          </a:p>
          <a:p>
            <a:endParaRPr lang="de-DE" dirty="0"/>
          </a:p>
          <a:p>
            <a:r>
              <a:rPr lang="de-DE" dirty="0"/>
              <a:t>Die Berichte der Nürnberger Nachrichten:</a:t>
            </a:r>
          </a:p>
          <a:p>
            <a:r>
              <a:rPr lang="de-DE" dirty="0">
                <a:hlinkClick r:id="rId6"/>
              </a:rPr>
              <a:t>http://nhblog.de/NN_UWT_Preis/</a:t>
            </a:r>
            <a:endParaRPr lang="de-DE" dirty="0"/>
          </a:p>
          <a:p>
            <a:endParaRPr lang="de-DE" dirty="0"/>
          </a:p>
        </p:txBody>
      </p:sp>
      <p:pic>
        <p:nvPicPr>
          <p:cNvPr id="10" name="Grafik 9">
            <a:extLst>
              <a:ext uri="{FF2B5EF4-FFF2-40B4-BE49-F238E27FC236}">
                <a16:creationId xmlns:a16="http://schemas.microsoft.com/office/drawing/2014/main" id="{4AB427B9-1088-7675-4934-59C0DFFA39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10339" y="535504"/>
            <a:ext cx="7090511" cy="4023865"/>
          </a:xfrm>
          <a:prstGeom prst="rect">
            <a:avLst/>
          </a:prstGeom>
        </p:spPr>
      </p:pic>
      <p:sp>
        <p:nvSpPr>
          <p:cNvPr id="11" name="Textfeld 10">
            <a:extLst>
              <a:ext uri="{FF2B5EF4-FFF2-40B4-BE49-F238E27FC236}">
                <a16:creationId xmlns:a16="http://schemas.microsoft.com/office/drawing/2014/main" id="{8AC56680-1021-2599-D9A7-D069ED0E7E76}"/>
              </a:ext>
            </a:extLst>
          </p:cNvPr>
          <p:cNvSpPr txBox="1"/>
          <p:nvPr/>
        </p:nvSpPr>
        <p:spPr>
          <a:xfrm>
            <a:off x="5883787" y="4901236"/>
            <a:ext cx="6039196" cy="1384995"/>
          </a:xfrm>
          <a:prstGeom prst="rect">
            <a:avLst/>
          </a:prstGeom>
          <a:noFill/>
        </p:spPr>
        <p:txBody>
          <a:bodyPr wrap="square" rtlCol="0">
            <a:spAutoFit/>
          </a:bodyPr>
          <a:lstStyle/>
          <a:p>
            <a:r>
              <a:rPr lang="de-DE" sz="1400" b="1" dirty="0"/>
              <a:t>Fotos der Werkstatt-Tage auf www.moebelfoto.de</a:t>
            </a:r>
          </a:p>
          <a:p>
            <a:endParaRPr lang="de-DE" sz="1400" dirty="0"/>
          </a:p>
          <a:p>
            <a:r>
              <a:rPr lang="de-DE" sz="1400" dirty="0" err="1"/>
              <a:t>Filmgala</a:t>
            </a:r>
            <a:r>
              <a:rPr lang="de-DE" sz="1400" dirty="0"/>
              <a:t> „Dolores</a:t>
            </a:r>
            <a:r>
              <a:rPr lang="de-DE" sz="1400" dirty="0">
                <a:hlinkClick r:id="rId8"/>
              </a:rPr>
              <a:t> http://nhblog.de/MF_UWT_Preis_Dolores/ </a:t>
            </a:r>
            <a:endParaRPr lang="de-DE" sz="1400" dirty="0"/>
          </a:p>
          <a:p>
            <a:r>
              <a:rPr lang="de-DE" sz="1400" dirty="0"/>
              <a:t>Lesung Denis </a:t>
            </a:r>
            <a:r>
              <a:rPr lang="de-DE" sz="1400" dirty="0" err="1"/>
              <a:t>Denis</a:t>
            </a:r>
            <a:r>
              <a:rPr lang="de-DE" sz="1400" dirty="0"/>
              <a:t> Scheck 2023: </a:t>
            </a:r>
            <a:r>
              <a:rPr lang="de-DE" sz="1400" dirty="0">
                <a:hlinkClick r:id="rId9"/>
              </a:rPr>
              <a:t>http://nhblog.de/MF_UWT_Preis_Scheck/</a:t>
            </a:r>
            <a:endParaRPr lang="de-DE" sz="1400" dirty="0"/>
          </a:p>
          <a:p>
            <a:r>
              <a:rPr lang="de-DE" sz="1400" dirty="0"/>
              <a:t>Fränkischer Sommer 2020: </a:t>
            </a:r>
            <a:r>
              <a:rPr lang="de-DE" sz="1400" dirty="0">
                <a:hlinkClick r:id="rId10"/>
              </a:rPr>
              <a:t>http://nhblog.de/MF_UWT_Preis_Fr_Sommer20/</a:t>
            </a:r>
            <a:r>
              <a:rPr lang="de-DE" sz="1400" dirty="0"/>
              <a:t>  </a:t>
            </a:r>
          </a:p>
          <a:p>
            <a:r>
              <a:rPr lang="de-DE" sz="1400" dirty="0"/>
              <a:t>UWT 20 Kino: </a:t>
            </a:r>
            <a:r>
              <a:rPr lang="de-DE" sz="1400" dirty="0">
                <a:hlinkClick r:id="rId11"/>
              </a:rPr>
              <a:t>http://nhblog.de/MF_UWT_Preis_Kino20/</a:t>
            </a:r>
            <a:r>
              <a:rPr lang="de-DE" sz="1400" dirty="0"/>
              <a:t> </a:t>
            </a:r>
          </a:p>
        </p:txBody>
      </p:sp>
      <p:pic>
        <p:nvPicPr>
          <p:cNvPr id="13" name="Grafik 12">
            <a:extLst>
              <a:ext uri="{FF2B5EF4-FFF2-40B4-BE49-F238E27FC236}">
                <a16:creationId xmlns:a16="http://schemas.microsoft.com/office/drawing/2014/main" id="{A032E00E-3FCF-39CE-7F2E-209163431AA3}"/>
              </a:ext>
            </a:extLst>
          </p:cNvPr>
          <p:cNvPicPr>
            <a:picLocks noChangeAspect="1"/>
          </p:cNvPicPr>
          <p:nvPr/>
        </p:nvPicPr>
        <p:blipFill>
          <a:blip r:embed="rId12">
            <a:extLst>
              <a:ext uri="{28A0092B-C50C-407E-A947-70E740481C1C}">
                <a14:useLocalDpi xmlns:a14="http://schemas.microsoft.com/office/drawing/2010/main" val="0"/>
              </a:ext>
            </a:extLst>
          </a:blip>
          <a:srcRect b="52922"/>
          <a:stretch/>
        </p:blipFill>
        <p:spPr>
          <a:xfrm>
            <a:off x="370055" y="5593733"/>
            <a:ext cx="1660822" cy="1106435"/>
          </a:xfrm>
          <a:prstGeom prst="rect">
            <a:avLst/>
          </a:prstGeom>
        </p:spPr>
      </p:pic>
    </p:spTree>
    <p:extLst>
      <p:ext uri="{BB962C8B-B14F-4D97-AF65-F5344CB8AC3E}">
        <p14:creationId xmlns:p14="http://schemas.microsoft.com/office/powerpoint/2010/main" val="331502282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herwig">
      <a:majorFont>
        <a:latin typeface="Signika SemiBold"/>
        <a:ea typeface=""/>
        <a:cs typeface=""/>
      </a:majorFont>
      <a:minorFont>
        <a:latin typeface="Signik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501</Words>
  <Application>Microsoft Office PowerPoint</Application>
  <PresentationFormat>Breitbild</PresentationFormat>
  <Paragraphs>45</Paragraphs>
  <Slides>6</Slides>
  <Notes>0</Notes>
  <HiddenSlides>0</HiddenSlides>
  <MMClips>0</MMClips>
  <ScaleCrop>false</ScaleCrop>
  <HeadingPairs>
    <vt:vector size="8" baseType="variant">
      <vt:variant>
        <vt:lpstr>Verwendete Schriftarten</vt:lpstr>
      </vt:variant>
      <vt:variant>
        <vt:i4>4</vt:i4>
      </vt:variant>
      <vt:variant>
        <vt:lpstr>Design</vt:lpstr>
      </vt:variant>
      <vt:variant>
        <vt:i4>1</vt:i4>
      </vt:variant>
      <vt:variant>
        <vt:lpstr>Eingebettete OLE-Server</vt:lpstr>
      </vt:variant>
      <vt:variant>
        <vt:i4>1</vt:i4>
      </vt:variant>
      <vt:variant>
        <vt:lpstr>Folientitel</vt:lpstr>
      </vt:variant>
      <vt:variant>
        <vt:i4>6</vt:i4>
      </vt:variant>
    </vt:vector>
  </HeadingPairs>
  <TitlesOfParts>
    <vt:vector size="12" baseType="lpstr">
      <vt:lpstr>Arial</vt:lpstr>
      <vt:lpstr>Calibri</vt:lpstr>
      <vt:lpstr>Signika</vt:lpstr>
      <vt:lpstr>Signika SemiBold</vt:lpstr>
      <vt:lpstr>Office</vt:lpstr>
      <vt:lpstr>Acrobat Document</vt:lpstr>
      <vt:lpstr>Die Unterkrumbacher Werkstatt-Tage seit 1999</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herwig Danzer</dc:creator>
  <cp:lastModifiedBy>herwig Danzer</cp:lastModifiedBy>
  <cp:revision>15</cp:revision>
  <dcterms:created xsi:type="dcterms:W3CDTF">2025-01-26T07:29:37Z</dcterms:created>
  <dcterms:modified xsi:type="dcterms:W3CDTF">2025-03-01T11:43:22Z</dcterms:modified>
</cp:coreProperties>
</file>